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01" r:id="rId2"/>
    <p:sldMasterId id="2147483680" r:id="rId3"/>
    <p:sldMasterId id="2147483687" r:id="rId4"/>
    <p:sldMasterId id="2147483694" r:id="rId5"/>
    <p:sldMasterId id="2147483711" r:id="rId6"/>
  </p:sldMasterIdLst>
  <p:notesMasterIdLst>
    <p:notesMasterId r:id="rId22"/>
  </p:notesMasterIdLst>
  <p:handoutMasterIdLst>
    <p:handoutMasterId r:id="rId23"/>
  </p:handoutMasterIdLst>
  <p:sldIdLst>
    <p:sldId id="258" r:id="rId7"/>
    <p:sldId id="259" r:id="rId8"/>
    <p:sldId id="260" r:id="rId9"/>
    <p:sldId id="261" r:id="rId10"/>
    <p:sldId id="262" r:id="rId11"/>
    <p:sldId id="263" r:id="rId12"/>
    <p:sldId id="264" r:id="rId13"/>
    <p:sldId id="276" r:id="rId14"/>
    <p:sldId id="318" r:id="rId15"/>
    <p:sldId id="265" r:id="rId16"/>
    <p:sldId id="266" r:id="rId17"/>
    <p:sldId id="267" r:id="rId18"/>
    <p:sldId id="268" r:id="rId19"/>
    <p:sldId id="270" r:id="rId20"/>
    <p:sldId id="269" r:id="rId21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99"/>
    <a:srgbClr val="00759E"/>
    <a:srgbClr val="660033"/>
    <a:srgbClr val="4D4D4D"/>
    <a:srgbClr val="5E4E5D"/>
    <a:srgbClr val="C94C07"/>
    <a:srgbClr val="4A3565"/>
    <a:srgbClr val="2B8156"/>
    <a:srgbClr val="0000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13" autoAdjust="0"/>
  </p:normalViewPr>
  <p:slideViewPr>
    <p:cSldViewPr snapToGrid="0">
      <p:cViewPr varScale="1">
        <p:scale>
          <a:sx n="111" d="100"/>
          <a:sy n="111" d="100"/>
        </p:scale>
        <p:origin x="151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-335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F895B0F-C3EB-40C2-AAB1-A593CE51DA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133553FD-B669-4604-B040-05895571364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6A175-0FB0-41F1-A473-1353DDAAD579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042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36A175-0FB0-41F1-A473-1353DDAAD57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103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19100" y="1584325"/>
            <a:ext cx="8420100" cy="1470025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solidFill>
                  <a:srgbClr val="00759E"/>
                </a:solidFill>
              </a:defRPr>
            </a:lvl1pPr>
          </a:lstStyle>
          <a:p>
            <a:r>
              <a:rPr lang="fr-FR" dirty="0"/>
              <a:t>Cliquez pour saisir le titre de la présentation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22614" y="3632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/>
              <a:t>Cliquez pour saisir les sous-titres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CD jj mm aaaa - Rapport n° </a:t>
            </a:r>
            <a:endParaRPr lang="fr-FR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CD jj mm aaaa - Rapport n° </a:t>
            </a:r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19100" y="1584325"/>
            <a:ext cx="8420100" cy="1470025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solidFill>
                  <a:srgbClr val="4A3565"/>
                </a:solidFill>
              </a:defRPr>
            </a:lvl1pPr>
          </a:lstStyle>
          <a:p>
            <a:r>
              <a:rPr lang="fr-FR" dirty="0"/>
              <a:t>Cliquez pour saisir le titre de la présentation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33500" y="36360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/>
              <a:t>Cliquez pour saisir les sous-titres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euille Violet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6" y="0"/>
            <a:ext cx="9134868" cy="6858000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CD jj mm aaaa - Rapport n° 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305320" y="184150"/>
            <a:ext cx="6700949" cy="93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4A3565"/>
                </a:solidFill>
              </a:defRPr>
            </a:lvl1pPr>
          </a:lstStyle>
          <a:p>
            <a:pPr lvl="0"/>
            <a:r>
              <a:rPr lang="fr-FR" dirty="0"/>
              <a:t>Cliquez pour saisir le titre de la diapo</a:t>
            </a:r>
          </a:p>
        </p:txBody>
      </p:sp>
      <p:sp>
        <p:nvSpPr>
          <p:cNvPr id="5" name="Espace réservé du numéro de diapositive 13"/>
          <p:cNvSpPr txBox="1">
            <a:spLocks/>
          </p:cNvSpPr>
          <p:nvPr userDrawn="1"/>
        </p:nvSpPr>
        <p:spPr bwMode="auto">
          <a:xfrm>
            <a:off x="4330700" y="649287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100" b="0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Image 20" descr="Logo CORREZE Le Département blanc ss sit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86" y="6212610"/>
            <a:ext cx="1257143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274320" y="1625600"/>
            <a:ext cx="862584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Arial" pitchFamily="34" charset="0"/>
              <a:buNone/>
              <a:defRPr b="0" baseline="0">
                <a:latin typeface="Futura Light" pitchFamily="34" charset="0"/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Feuille Violet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6" y="0"/>
            <a:ext cx="9134868" cy="6858000"/>
          </a:xfrm>
          <a:prstGeom prst="rect">
            <a:avLst/>
          </a:prstGeom>
        </p:spPr>
      </p:pic>
      <p:pic>
        <p:nvPicPr>
          <p:cNvPr id="7" name="Image 20" descr="Logo CORREZE Le Département blanc ss sit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86" y="6212610"/>
            <a:ext cx="1257143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CD jj mm aaaa - Rapport n° 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305320" y="184150"/>
            <a:ext cx="6700949" cy="93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4A3565"/>
                </a:solidFill>
              </a:defRPr>
            </a:lvl1pPr>
          </a:lstStyle>
          <a:p>
            <a:pPr lvl="0"/>
            <a:r>
              <a:rPr lang="fr-FR" dirty="0"/>
              <a:t>Cliquez pour saisir le titre de la diapo</a:t>
            </a:r>
          </a:p>
        </p:txBody>
      </p:sp>
      <p:sp>
        <p:nvSpPr>
          <p:cNvPr id="4" name="Espace réservé du numéro de diapositive 13"/>
          <p:cNvSpPr txBox="1">
            <a:spLocks/>
          </p:cNvSpPr>
          <p:nvPr userDrawn="1"/>
        </p:nvSpPr>
        <p:spPr bwMode="auto">
          <a:xfrm>
            <a:off x="4330700" y="649287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100" b="0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Feuille Violet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6" y="0"/>
            <a:ext cx="9134868" cy="6858000"/>
          </a:xfrm>
          <a:prstGeom prst="rect">
            <a:avLst/>
          </a:prstGeom>
        </p:spPr>
      </p:pic>
      <p:pic>
        <p:nvPicPr>
          <p:cNvPr id="8" name="Image 20" descr="Logo CORREZE Le Département blanc ss sit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86" y="6212610"/>
            <a:ext cx="1257143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120130" cy="3886200"/>
          </a:xfrm>
          <a:prstGeom prst="rect">
            <a:avLst/>
          </a:prstGeom>
        </p:spPr>
        <p:txBody>
          <a:bodyPr/>
          <a:lstStyle>
            <a:lvl1pPr>
              <a:defRPr>
                <a:latin typeface="Futura Light" pitchFamily="34" charset="0"/>
              </a:defRPr>
            </a:lvl1pPr>
            <a:lvl2pPr>
              <a:defRPr>
                <a:latin typeface="Futura Light" pitchFamily="34" charset="0"/>
              </a:defRPr>
            </a:lvl2pPr>
            <a:lvl3pPr>
              <a:defRPr>
                <a:latin typeface="Futura Light" pitchFamily="34" charset="0"/>
              </a:defRPr>
            </a:lvl3pPr>
            <a:lvl4pPr>
              <a:defRPr>
                <a:latin typeface="Futura Light" pitchFamily="34" charset="0"/>
              </a:defRPr>
            </a:lvl4pPr>
            <a:lvl5pPr>
              <a:defRPr sz="1600">
                <a:latin typeface="Futura Light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CD jj mm aaaa - Rapport n° </a:t>
            </a:r>
            <a:endParaRPr lang="fr-FR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305320" y="184150"/>
            <a:ext cx="6700949" cy="93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4A3565"/>
                </a:solidFill>
              </a:defRPr>
            </a:lvl1pPr>
          </a:lstStyle>
          <a:p>
            <a:pPr lvl="0"/>
            <a:r>
              <a:rPr lang="fr-FR" dirty="0"/>
              <a:t>Cliquez pour saisir le titre de la diapo</a:t>
            </a:r>
          </a:p>
        </p:txBody>
      </p:sp>
      <p:sp>
        <p:nvSpPr>
          <p:cNvPr id="5" name="Espace réservé du numéro de diapositive 13"/>
          <p:cNvSpPr txBox="1">
            <a:spLocks/>
          </p:cNvSpPr>
          <p:nvPr userDrawn="1"/>
        </p:nvSpPr>
        <p:spPr bwMode="auto">
          <a:xfrm>
            <a:off x="4330700" y="649287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100" b="0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19100" y="1584325"/>
            <a:ext cx="8420100" cy="1470025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solidFill>
                  <a:srgbClr val="C94C07"/>
                </a:solidFill>
              </a:defRPr>
            </a:lvl1pPr>
          </a:lstStyle>
          <a:p>
            <a:r>
              <a:rPr lang="fr-FR" dirty="0"/>
              <a:t>Cliquez pour saisir le titre de la présentation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33500" y="36360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/>
              <a:t>Cliquez pour saisir les sous-titres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CD jj mm aaaa - Rapport n° </a:t>
            </a:r>
            <a:endParaRPr lang="fr-FR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Feuille Orange_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6" y="0"/>
            <a:ext cx="9134868" cy="6858000"/>
          </a:xfrm>
          <a:prstGeom prst="rect">
            <a:avLst/>
          </a:prstGeom>
        </p:spPr>
      </p:pic>
      <p:pic>
        <p:nvPicPr>
          <p:cNvPr id="9" name="Image 20" descr="Logo CORREZE Le Département blanc ss sit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86" y="6212610"/>
            <a:ext cx="1257143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79562" y="184150"/>
            <a:ext cx="6700949" cy="93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C94C07"/>
                </a:solidFill>
              </a:defRPr>
            </a:lvl1pPr>
          </a:lstStyle>
          <a:p>
            <a:pPr lvl="0"/>
            <a:r>
              <a:rPr lang="fr-FR" dirty="0"/>
              <a:t>Cliquez pour saisir le titre de la diapo</a:t>
            </a:r>
          </a:p>
        </p:txBody>
      </p:sp>
      <p:sp>
        <p:nvSpPr>
          <p:cNvPr id="5" name="Espace réservé du numéro de diapositive 13"/>
          <p:cNvSpPr txBox="1">
            <a:spLocks/>
          </p:cNvSpPr>
          <p:nvPr userDrawn="1"/>
        </p:nvSpPr>
        <p:spPr bwMode="auto">
          <a:xfrm>
            <a:off x="4330700" y="649287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100" b="0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CD jj mm aaaa - Rapport n° </a:t>
            </a:r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274320" y="1625600"/>
            <a:ext cx="862584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Arial" pitchFamily="34" charset="0"/>
              <a:buNone/>
              <a:defRPr b="0" baseline="0">
                <a:latin typeface="Futura Light" pitchFamily="34" charset="0"/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euille Orange_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6" y="0"/>
            <a:ext cx="9134868" cy="6858000"/>
          </a:xfrm>
          <a:prstGeom prst="rect">
            <a:avLst/>
          </a:prstGeom>
        </p:spPr>
      </p:pic>
      <p:pic>
        <p:nvPicPr>
          <p:cNvPr id="7" name="Image 20" descr="Logo CORREZE Le Département blanc ss sit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86" y="6212610"/>
            <a:ext cx="1257143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4"/>
          <p:cNvSpPr>
            <a:spLocks noGrp="1" noChangeArrowheads="1"/>
          </p:cNvSpPr>
          <p:nvPr>
            <p:ph type="title"/>
          </p:nvPr>
        </p:nvSpPr>
        <p:spPr bwMode="auto">
          <a:xfrm>
            <a:off x="2259371" y="184150"/>
            <a:ext cx="67071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C94C07"/>
                </a:solidFill>
              </a:defRPr>
            </a:lvl1pPr>
          </a:lstStyle>
          <a:p>
            <a:pPr lvl="0"/>
            <a:r>
              <a:rPr lang="fr-FR" dirty="0"/>
              <a:t>Cliquez pour saisir le titre de la diapo</a:t>
            </a:r>
          </a:p>
        </p:txBody>
      </p:sp>
      <p:sp>
        <p:nvSpPr>
          <p:cNvPr id="4" name="Espace réservé du numéro de diapositive 13"/>
          <p:cNvSpPr txBox="1">
            <a:spLocks/>
          </p:cNvSpPr>
          <p:nvPr userDrawn="1"/>
        </p:nvSpPr>
        <p:spPr bwMode="auto">
          <a:xfrm>
            <a:off x="4330700" y="649287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100" b="0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CD jj mm aaaa - Rapport n° </a:t>
            </a:r>
            <a:endParaRPr lang="fr-FR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euille Orange_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6" y="0"/>
            <a:ext cx="9134868" cy="6858000"/>
          </a:xfrm>
          <a:prstGeom prst="rect">
            <a:avLst/>
          </a:prstGeom>
        </p:spPr>
      </p:pic>
      <p:pic>
        <p:nvPicPr>
          <p:cNvPr id="8" name="Image 20" descr="Logo CORREZE Le Département blanc ss sit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86" y="6212610"/>
            <a:ext cx="1257143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120130" cy="3886200"/>
          </a:xfrm>
          <a:prstGeom prst="rect">
            <a:avLst/>
          </a:prstGeom>
        </p:spPr>
        <p:txBody>
          <a:bodyPr/>
          <a:lstStyle>
            <a:lvl1pPr>
              <a:defRPr>
                <a:latin typeface="Futura Light" pitchFamily="34" charset="0"/>
              </a:defRPr>
            </a:lvl1pPr>
            <a:lvl2pPr>
              <a:defRPr>
                <a:latin typeface="Futura Light" pitchFamily="34" charset="0"/>
              </a:defRPr>
            </a:lvl2pPr>
            <a:lvl3pPr>
              <a:defRPr>
                <a:latin typeface="Futura Light" pitchFamily="34" charset="0"/>
              </a:defRPr>
            </a:lvl3pPr>
            <a:lvl4pPr>
              <a:defRPr>
                <a:latin typeface="Futura Light" pitchFamily="34" charset="0"/>
              </a:defRPr>
            </a:lvl4pPr>
            <a:lvl5pPr>
              <a:defRPr sz="1600">
                <a:latin typeface="Futura Light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79562" y="184150"/>
            <a:ext cx="6700949" cy="93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C94C07"/>
                </a:solidFill>
              </a:defRPr>
            </a:lvl1pPr>
          </a:lstStyle>
          <a:p>
            <a:pPr lvl="0"/>
            <a:r>
              <a:rPr lang="fr-FR" dirty="0"/>
              <a:t>Cliquez pour saisir le titre de la diapo</a:t>
            </a:r>
          </a:p>
        </p:txBody>
      </p:sp>
      <p:sp>
        <p:nvSpPr>
          <p:cNvPr id="5" name="Espace réservé du numéro de diapositive 13"/>
          <p:cNvSpPr txBox="1">
            <a:spLocks/>
          </p:cNvSpPr>
          <p:nvPr userDrawn="1"/>
        </p:nvSpPr>
        <p:spPr bwMode="auto">
          <a:xfrm>
            <a:off x="4330700" y="649287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100" b="0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CD jj mm aaaa - Rapport n° </a:t>
            </a:r>
            <a:endParaRPr lang="fr-FR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CD jj mm aaaa - Rapport n° </a:t>
            </a:r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19100" y="1584325"/>
            <a:ext cx="8420100" cy="1470025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solidFill>
                  <a:srgbClr val="5E4E5D"/>
                </a:solidFill>
              </a:defRPr>
            </a:lvl1pPr>
          </a:lstStyle>
          <a:p>
            <a:r>
              <a:rPr lang="fr-FR" dirty="0"/>
              <a:t>Cliquez pour saisir le titre de la présentation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33500" y="36360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/>
              <a:t>Cliquez pour saisir les sous-titres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euille Taup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6" y="0"/>
            <a:ext cx="9134868" cy="6858000"/>
          </a:xfrm>
          <a:prstGeom prst="rect">
            <a:avLst/>
          </a:prstGeom>
        </p:spPr>
      </p:pic>
      <p:pic>
        <p:nvPicPr>
          <p:cNvPr id="10" name="Image 20" descr="Logo CORREZE Le Département blanc ss sit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86" y="6212610"/>
            <a:ext cx="1257143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CD jj mm aaaa - Rapport n° 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66683" y="184150"/>
            <a:ext cx="6700949" cy="93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5E4E5D"/>
                </a:solidFill>
              </a:defRPr>
            </a:lvl1pPr>
          </a:lstStyle>
          <a:p>
            <a:pPr lvl="0"/>
            <a:r>
              <a:rPr lang="fr-FR" dirty="0"/>
              <a:t>Cliquez pour saisir le titre de la diapo</a:t>
            </a:r>
          </a:p>
        </p:txBody>
      </p:sp>
      <p:sp>
        <p:nvSpPr>
          <p:cNvPr id="8" name="Espace réservé du numéro de diapositive 13"/>
          <p:cNvSpPr txBox="1">
            <a:spLocks/>
          </p:cNvSpPr>
          <p:nvPr userDrawn="1"/>
        </p:nvSpPr>
        <p:spPr bwMode="auto">
          <a:xfrm>
            <a:off x="4330700" y="649287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100" b="0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274320" y="1625600"/>
            <a:ext cx="862584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Arial" pitchFamily="34" charset="0"/>
              <a:buNone/>
              <a:defRPr b="0" baseline="0">
                <a:latin typeface="Futura Light" pitchFamily="34" charset="0"/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Feuille Ble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6" y="0"/>
            <a:ext cx="9134868" cy="6858000"/>
          </a:xfrm>
          <a:prstGeom prst="rect">
            <a:avLst/>
          </a:prstGeom>
        </p:spPr>
      </p:pic>
      <p:pic>
        <p:nvPicPr>
          <p:cNvPr id="16" name="Image 20" descr="Logo CORREZE Le Département blanc ss sit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86" y="6212610"/>
            <a:ext cx="1257143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CD jj mm aaaa - Rapport n° </a:t>
            </a:r>
            <a:endParaRPr lang="fr-F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53804" y="184150"/>
            <a:ext cx="6700949" cy="93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0759E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274320" y="1625600"/>
            <a:ext cx="862584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Arial" pitchFamily="34" charset="0"/>
              <a:buNone/>
              <a:defRPr b="0" baseline="0">
                <a:latin typeface="Futura Light" pitchFamily="34" charset="0"/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4" name="Espace réservé du numéro de diapositive 13"/>
          <p:cNvSpPr txBox="1">
            <a:spLocks/>
          </p:cNvSpPr>
          <p:nvPr userDrawn="1"/>
        </p:nvSpPr>
        <p:spPr bwMode="auto">
          <a:xfrm>
            <a:off x="4330700" y="649287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100" b="0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euille Taup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6" y="0"/>
            <a:ext cx="9134868" cy="6858000"/>
          </a:xfrm>
          <a:prstGeom prst="rect">
            <a:avLst/>
          </a:prstGeom>
        </p:spPr>
      </p:pic>
      <p:pic>
        <p:nvPicPr>
          <p:cNvPr id="9" name="Image 20" descr="Logo CORREZE Le Département blanc ss sit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86" y="6212610"/>
            <a:ext cx="1257143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CD jj mm aaaa - Rapport n° </a:t>
            </a:r>
            <a:endParaRPr lang="fr-FR"/>
          </a:p>
        </p:txBody>
      </p:sp>
      <p:sp>
        <p:nvSpPr>
          <p:cNvPr id="5" name="Titre 4"/>
          <p:cNvSpPr>
            <a:spLocks noGrp="1" noChangeArrowheads="1"/>
          </p:cNvSpPr>
          <p:nvPr>
            <p:ph type="title"/>
          </p:nvPr>
        </p:nvSpPr>
        <p:spPr bwMode="auto">
          <a:xfrm>
            <a:off x="2246492" y="184150"/>
            <a:ext cx="67071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5E4E5D"/>
                </a:solidFill>
              </a:defRPr>
            </a:lvl1pPr>
          </a:lstStyle>
          <a:p>
            <a:pPr lvl="0"/>
            <a:r>
              <a:rPr lang="fr-FR" dirty="0"/>
              <a:t>Cliquez pour saisir le titre de la diapo</a:t>
            </a:r>
          </a:p>
        </p:txBody>
      </p:sp>
      <p:sp>
        <p:nvSpPr>
          <p:cNvPr id="6" name="Espace réservé du numéro de diapositive 13"/>
          <p:cNvSpPr txBox="1">
            <a:spLocks/>
          </p:cNvSpPr>
          <p:nvPr userDrawn="1"/>
        </p:nvSpPr>
        <p:spPr bwMode="auto">
          <a:xfrm>
            <a:off x="4330700" y="649287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100" b="0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euille Taup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6" y="0"/>
            <a:ext cx="9134868" cy="6858000"/>
          </a:xfrm>
          <a:prstGeom prst="rect">
            <a:avLst/>
          </a:prstGeom>
        </p:spPr>
      </p:pic>
      <p:pic>
        <p:nvPicPr>
          <p:cNvPr id="9" name="Image 20" descr="Logo CORREZE Le Département blanc ss sit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86" y="6212610"/>
            <a:ext cx="1257143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120130" cy="3886200"/>
          </a:xfrm>
          <a:prstGeom prst="rect">
            <a:avLst/>
          </a:prstGeom>
        </p:spPr>
        <p:txBody>
          <a:bodyPr/>
          <a:lstStyle>
            <a:lvl1pPr>
              <a:defRPr>
                <a:latin typeface="Futura Light" pitchFamily="34" charset="0"/>
              </a:defRPr>
            </a:lvl1pPr>
            <a:lvl2pPr>
              <a:defRPr>
                <a:latin typeface="Futura Light" pitchFamily="34" charset="0"/>
              </a:defRPr>
            </a:lvl2pPr>
            <a:lvl3pPr>
              <a:defRPr>
                <a:latin typeface="Futura Light" pitchFamily="34" charset="0"/>
              </a:defRPr>
            </a:lvl3pPr>
            <a:lvl4pPr>
              <a:defRPr>
                <a:latin typeface="Futura Light" pitchFamily="34" charset="0"/>
              </a:defRPr>
            </a:lvl4pPr>
            <a:lvl5pPr>
              <a:defRPr sz="1600">
                <a:latin typeface="Futura Light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CD jj mm aaaa - Rapport n° </a:t>
            </a:r>
            <a:endParaRPr lang="fr-F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66683" y="184150"/>
            <a:ext cx="6700949" cy="93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5E4E5D"/>
                </a:solidFill>
              </a:defRPr>
            </a:lvl1pPr>
          </a:lstStyle>
          <a:p>
            <a:pPr lvl="0"/>
            <a:r>
              <a:rPr lang="fr-FR" dirty="0"/>
              <a:t>Cliquez pour saisir le titre de la diapo</a:t>
            </a:r>
          </a:p>
        </p:txBody>
      </p:sp>
      <p:sp>
        <p:nvSpPr>
          <p:cNvPr id="7" name="Espace réservé du numéro de diapositive 13"/>
          <p:cNvSpPr txBox="1">
            <a:spLocks/>
          </p:cNvSpPr>
          <p:nvPr userDrawn="1"/>
        </p:nvSpPr>
        <p:spPr bwMode="auto">
          <a:xfrm>
            <a:off x="4330700" y="649287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100" b="0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CD jj mm aaaa - Rapport n° </a:t>
            </a:r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19100" y="1584325"/>
            <a:ext cx="8420100" cy="1470025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solidFill>
                  <a:srgbClr val="660033"/>
                </a:solidFill>
              </a:defRPr>
            </a:lvl1pPr>
          </a:lstStyle>
          <a:p>
            <a:r>
              <a:rPr lang="fr-FR" dirty="0"/>
              <a:t>Cliquez pour saisir le titre de la présentation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33500" y="36360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/>
              <a:t>Cliquez pour saisir les sous-titres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Feuille Bordeaux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6" y="0"/>
            <a:ext cx="9134868" cy="6858000"/>
          </a:xfrm>
          <a:prstGeom prst="rect">
            <a:avLst/>
          </a:prstGeom>
        </p:spPr>
      </p:pic>
      <p:pic>
        <p:nvPicPr>
          <p:cNvPr id="10" name="Image 20" descr="Logo CORREZE Le Département blanc ss sit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86" y="6212610"/>
            <a:ext cx="1257143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CD jj mm aaaa - Rapport n° </a:t>
            </a: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66683" y="184150"/>
            <a:ext cx="6700949" cy="93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660033"/>
                </a:solidFill>
              </a:defRPr>
            </a:lvl1pPr>
          </a:lstStyle>
          <a:p>
            <a:pPr lvl="0"/>
            <a:r>
              <a:rPr lang="fr-FR" dirty="0"/>
              <a:t>Cliquez pour saisir le titre de la diapo</a:t>
            </a:r>
          </a:p>
        </p:txBody>
      </p:sp>
      <p:sp>
        <p:nvSpPr>
          <p:cNvPr id="8" name="Espace réservé du numéro de diapositive 13"/>
          <p:cNvSpPr txBox="1">
            <a:spLocks/>
          </p:cNvSpPr>
          <p:nvPr userDrawn="1"/>
        </p:nvSpPr>
        <p:spPr bwMode="auto">
          <a:xfrm>
            <a:off x="4330700" y="649287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100" b="0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274320" y="1625600"/>
            <a:ext cx="862584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Arial" pitchFamily="34" charset="0"/>
              <a:buNone/>
              <a:defRPr b="0" baseline="0">
                <a:latin typeface="Futura Light" pitchFamily="34" charset="0"/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euille Bordeaux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6" y="0"/>
            <a:ext cx="9134868" cy="6858000"/>
          </a:xfrm>
          <a:prstGeom prst="rect">
            <a:avLst/>
          </a:prstGeom>
        </p:spPr>
      </p:pic>
      <p:pic>
        <p:nvPicPr>
          <p:cNvPr id="9" name="Image 20" descr="Logo CORREZE Le Département blanc ss sit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86" y="6212610"/>
            <a:ext cx="1257143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CD jj mm aaaa - Rapport n° </a:t>
            </a:r>
            <a:endParaRPr lang="fr-FR"/>
          </a:p>
        </p:txBody>
      </p:sp>
      <p:sp>
        <p:nvSpPr>
          <p:cNvPr id="5" name="Titre 4"/>
          <p:cNvSpPr>
            <a:spLocks noGrp="1" noChangeArrowheads="1"/>
          </p:cNvSpPr>
          <p:nvPr>
            <p:ph type="title"/>
          </p:nvPr>
        </p:nvSpPr>
        <p:spPr bwMode="auto">
          <a:xfrm>
            <a:off x="2246492" y="184150"/>
            <a:ext cx="67071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660033"/>
                </a:solidFill>
              </a:defRPr>
            </a:lvl1pPr>
          </a:lstStyle>
          <a:p>
            <a:pPr lvl="0"/>
            <a:r>
              <a:rPr lang="fr-FR" dirty="0"/>
              <a:t>Cliquez pour saisir le titre de la diapo</a:t>
            </a:r>
          </a:p>
        </p:txBody>
      </p:sp>
      <p:sp>
        <p:nvSpPr>
          <p:cNvPr id="6" name="Espace réservé du numéro de diapositive 13"/>
          <p:cNvSpPr txBox="1">
            <a:spLocks/>
          </p:cNvSpPr>
          <p:nvPr userDrawn="1"/>
        </p:nvSpPr>
        <p:spPr bwMode="auto">
          <a:xfrm>
            <a:off x="4330700" y="649287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100" b="0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Feuille Bordeaux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6" y="0"/>
            <a:ext cx="9134868" cy="6858000"/>
          </a:xfrm>
          <a:prstGeom prst="rect">
            <a:avLst/>
          </a:prstGeom>
        </p:spPr>
      </p:pic>
      <p:pic>
        <p:nvPicPr>
          <p:cNvPr id="9" name="Image 20" descr="Logo CORREZE Le Département blanc ss sit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86" y="6212610"/>
            <a:ext cx="1257143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120130" cy="3886200"/>
          </a:xfrm>
          <a:prstGeom prst="rect">
            <a:avLst/>
          </a:prstGeom>
        </p:spPr>
        <p:txBody>
          <a:bodyPr/>
          <a:lstStyle>
            <a:lvl1pPr>
              <a:defRPr>
                <a:latin typeface="Futura Light" pitchFamily="34" charset="0"/>
              </a:defRPr>
            </a:lvl1pPr>
            <a:lvl2pPr>
              <a:defRPr>
                <a:latin typeface="Futura Light" pitchFamily="34" charset="0"/>
              </a:defRPr>
            </a:lvl2pPr>
            <a:lvl3pPr>
              <a:defRPr>
                <a:latin typeface="Futura Light" pitchFamily="34" charset="0"/>
              </a:defRPr>
            </a:lvl3pPr>
            <a:lvl4pPr>
              <a:defRPr>
                <a:latin typeface="Futura Light" pitchFamily="34" charset="0"/>
              </a:defRPr>
            </a:lvl4pPr>
            <a:lvl5pPr>
              <a:defRPr sz="1600">
                <a:latin typeface="Futura Light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CD jj mm aaaa - Rapport n° </a:t>
            </a:r>
            <a:endParaRPr lang="fr-F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66683" y="184150"/>
            <a:ext cx="6700949" cy="93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660033"/>
                </a:solidFill>
              </a:defRPr>
            </a:lvl1pPr>
          </a:lstStyle>
          <a:p>
            <a:pPr lvl="0"/>
            <a:r>
              <a:rPr lang="fr-FR" dirty="0"/>
              <a:t>Cliquez pour saisir le titre de la diapo</a:t>
            </a:r>
          </a:p>
        </p:txBody>
      </p:sp>
      <p:sp>
        <p:nvSpPr>
          <p:cNvPr id="7" name="Espace réservé du numéro de diapositive 13"/>
          <p:cNvSpPr txBox="1">
            <a:spLocks/>
          </p:cNvSpPr>
          <p:nvPr userDrawn="1"/>
        </p:nvSpPr>
        <p:spPr bwMode="auto">
          <a:xfrm>
            <a:off x="4330700" y="649287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100" b="0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 descr="Feuille Ble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6" y="0"/>
            <a:ext cx="9134868" cy="6858000"/>
          </a:xfrm>
          <a:prstGeom prst="rect">
            <a:avLst/>
          </a:prstGeom>
        </p:spPr>
      </p:pic>
      <p:pic>
        <p:nvPicPr>
          <p:cNvPr id="11" name="Image 20" descr="Logo CORREZE Le Département blanc ss sit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86" y="6212610"/>
            <a:ext cx="1257143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Grp="1" noChangeArrowheads="1"/>
          </p:cNvSpPr>
          <p:nvPr userDrawn="1"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CD jj mm aaaa - Rapport n° </a:t>
            </a:r>
            <a:endParaRPr lang="fr-FR"/>
          </a:p>
        </p:txBody>
      </p:sp>
      <p:sp>
        <p:nvSpPr>
          <p:cNvPr id="5" name="Titre 4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2233613" y="184150"/>
            <a:ext cx="67071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0759E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numéro de diapositive 13"/>
          <p:cNvSpPr txBox="1">
            <a:spLocks/>
          </p:cNvSpPr>
          <p:nvPr userDrawn="1"/>
        </p:nvSpPr>
        <p:spPr bwMode="auto">
          <a:xfrm>
            <a:off x="4330700" y="649287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100" b="0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Feuille Bleu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6" y="0"/>
            <a:ext cx="9134868" cy="6858000"/>
          </a:xfrm>
          <a:prstGeom prst="rect">
            <a:avLst/>
          </a:prstGeom>
        </p:spPr>
      </p:pic>
      <p:pic>
        <p:nvPicPr>
          <p:cNvPr id="14" name="Image 20" descr="Logo CORREZE Le Département blanc ss sit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86" y="6212610"/>
            <a:ext cx="1257143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120130" cy="3886200"/>
          </a:xfrm>
          <a:prstGeom prst="rect">
            <a:avLst/>
          </a:prstGeom>
        </p:spPr>
        <p:txBody>
          <a:bodyPr/>
          <a:lstStyle>
            <a:lvl1pPr>
              <a:defRPr>
                <a:latin typeface="Futura Light" pitchFamily="34" charset="0"/>
              </a:defRPr>
            </a:lvl1pPr>
            <a:lvl2pPr>
              <a:defRPr>
                <a:latin typeface="Futura Light" pitchFamily="34" charset="0"/>
              </a:defRPr>
            </a:lvl2pPr>
            <a:lvl3pPr>
              <a:defRPr>
                <a:latin typeface="Futura Light" pitchFamily="34" charset="0"/>
              </a:defRPr>
            </a:lvl3pPr>
            <a:lvl4pPr>
              <a:defRPr>
                <a:latin typeface="Futura Light" pitchFamily="34" charset="0"/>
              </a:defRPr>
            </a:lvl4pPr>
            <a:lvl5pPr>
              <a:defRPr sz="1600">
                <a:latin typeface="Futura Light" pitchFamily="34" charset="0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CD jj mm aaaa - Rapport n° </a:t>
            </a:r>
            <a:endParaRPr lang="fr-F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53804" y="184150"/>
            <a:ext cx="6700949" cy="93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00759E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2" name="Espace réservé du numéro de diapositive 13"/>
          <p:cNvSpPr txBox="1">
            <a:spLocks/>
          </p:cNvSpPr>
          <p:nvPr userDrawn="1"/>
        </p:nvSpPr>
        <p:spPr bwMode="auto">
          <a:xfrm>
            <a:off x="4330700" y="649287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100" b="0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613" y="184150"/>
            <a:ext cx="6707187" cy="941388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422275" y="6472238"/>
            <a:ext cx="2952750" cy="404812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Titre du diaporama  -  </a:t>
            </a:r>
            <a:br>
              <a:rPr lang="fr-FR"/>
            </a:br>
            <a:fld id="{A7494249-E1E1-47BB-80F3-3CFBA3A53BE5}" type="datetime1">
              <a:rPr lang="fr-FR"/>
              <a:pPr/>
              <a:t>21/01/2025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>
          <a:xfrm>
            <a:off x="4217988" y="6607175"/>
            <a:ext cx="792162" cy="412750"/>
          </a:xfrm>
        </p:spPr>
        <p:txBody>
          <a:bodyPr/>
          <a:lstStyle>
            <a:lvl1pPr>
              <a:defRPr/>
            </a:lvl1pPr>
          </a:lstStyle>
          <a:p>
            <a:fld id="{177574BA-E764-4910-9844-72A88B7FB4C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328860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CD jj mm aaaa - Rapport n° </a:t>
            </a:r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ctrTitle" hasCustomPrompt="1"/>
          </p:nvPr>
        </p:nvSpPr>
        <p:spPr>
          <a:xfrm>
            <a:off x="419100" y="1584325"/>
            <a:ext cx="8420100" cy="1470025"/>
          </a:xfrm>
          <a:prstGeom prst="rect">
            <a:avLst/>
          </a:prstGeom>
        </p:spPr>
        <p:txBody>
          <a:bodyPr anchor="ctr"/>
          <a:lstStyle>
            <a:lvl1pPr algn="ctr">
              <a:defRPr sz="4400">
                <a:solidFill>
                  <a:srgbClr val="2B8156"/>
                </a:solidFill>
              </a:defRPr>
            </a:lvl1pPr>
          </a:lstStyle>
          <a:p>
            <a:r>
              <a:rPr lang="fr-FR" dirty="0"/>
              <a:t>Cliquez pour saisir le titre de la présentation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33500" y="36360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/>
              <a:t>Cliquez pour saisir les sous-titres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Feuille Ver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6" y="0"/>
            <a:ext cx="9134868" cy="6858000"/>
          </a:xfrm>
          <a:prstGeom prst="rect">
            <a:avLst/>
          </a:prstGeom>
        </p:spPr>
      </p:pic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CD jj mm aaaa - Rapport n° </a:t>
            </a:r>
            <a:endParaRPr lang="fr-F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53804" y="184150"/>
            <a:ext cx="6700949" cy="93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lvl="0"/>
            <a:r>
              <a:rPr lang="fr-FR" dirty="0"/>
              <a:t>Cliquez pour saisir le titre de la diapo</a:t>
            </a:r>
          </a:p>
        </p:txBody>
      </p:sp>
      <p:sp>
        <p:nvSpPr>
          <p:cNvPr id="8" name="Espace réservé du numéro de diapositive 13"/>
          <p:cNvSpPr txBox="1">
            <a:spLocks/>
          </p:cNvSpPr>
          <p:nvPr userDrawn="1"/>
        </p:nvSpPr>
        <p:spPr bwMode="auto">
          <a:xfrm>
            <a:off x="4330700" y="649287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100" b="0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Image 20" descr="Logo CORREZE Le Département blanc ss sit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86" y="6212610"/>
            <a:ext cx="1257143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274320" y="1625600"/>
            <a:ext cx="862584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Arial" pitchFamily="34" charset="0"/>
              <a:buNone/>
              <a:defRPr b="0" baseline="0">
                <a:latin typeface="Futura Light" pitchFamily="34" charset="0"/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euille Ver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6" y="0"/>
            <a:ext cx="9134868" cy="6858000"/>
          </a:xfrm>
          <a:prstGeom prst="rect">
            <a:avLst/>
          </a:prstGeom>
        </p:spPr>
      </p:pic>
      <p:pic>
        <p:nvPicPr>
          <p:cNvPr id="8" name="Image 20" descr="Logo CORREZE Le Département blanc ss sit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86" y="6212610"/>
            <a:ext cx="1257143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CD jj mm aaaa - Rapport n° </a:t>
            </a:r>
            <a:endParaRPr lang="fr-FR"/>
          </a:p>
        </p:txBody>
      </p:sp>
      <p:sp>
        <p:nvSpPr>
          <p:cNvPr id="5" name="Titre 4"/>
          <p:cNvSpPr>
            <a:spLocks noGrp="1" noChangeArrowheads="1"/>
          </p:cNvSpPr>
          <p:nvPr>
            <p:ph type="title"/>
          </p:nvPr>
        </p:nvSpPr>
        <p:spPr bwMode="auto">
          <a:xfrm>
            <a:off x="2233613" y="184150"/>
            <a:ext cx="6707187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lvl="0"/>
            <a:r>
              <a:rPr lang="fr-FR" dirty="0"/>
              <a:t>Cliquez pour saisir le titre de la diapo</a:t>
            </a:r>
          </a:p>
        </p:txBody>
      </p:sp>
      <p:sp>
        <p:nvSpPr>
          <p:cNvPr id="6" name="Espace réservé du numéro de diapositive 13"/>
          <p:cNvSpPr txBox="1">
            <a:spLocks/>
          </p:cNvSpPr>
          <p:nvPr userDrawn="1"/>
        </p:nvSpPr>
        <p:spPr bwMode="auto">
          <a:xfrm>
            <a:off x="4330700" y="649287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100" b="0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euille Ver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66" y="0"/>
            <a:ext cx="9134868" cy="6858000"/>
          </a:xfrm>
          <a:prstGeom prst="rect">
            <a:avLst/>
          </a:prstGeom>
        </p:spPr>
      </p:pic>
      <p:pic>
        <p:nvPicPr>
          <p:cNvPr id="9" name="Image 20" descr="Logo CORREZE Le Département blanc ss site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8786" y="6212610"/>
            <a:ext cx="1257143" cy="5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120130" cy="3886200"/>
          </a:xfrm>
          <a:prstGeom prst="rect">
            <a:avLst/>
          </a:prstGeom>
        </p:spPr>
        <p:txBody>
          <a:bodyPr/>
          <a:lstStyle>
            <a:lvl1pPr>
              <a:defRPr>
                <a:latin typeface="Futura Light" pitchFamily="34" charset="0"/>
              </a:defRPr>
            </a:lvl1pPr>
            <a:lvl2pPr>
              <a:defRPr>
                <a:latin typeface="Futura Light" pitchFamily="34" charset="0"/>
              </a:defRPr>
            </a:lvl2pPr>
            <a:lvl3pPr>
              <a:defRPr>
                <a:latin typeface="Futura Light" pitchFamily="34" charset="0"/>
              </a:defRPr>
            </a:lvl3pPr>
            <a:lvl4pPr>
              <a:defRPr>
                <a:latin typeface="Futura Light" pitchFamily="34" charset="0"/>
              </a:defRPr>
            </a:lvl4pPr>
            <a:lvl5pPr>
              <a:defRPr sz="1600">
                <a:latin typeface="Futura Light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CD jj mm aaaa - Rapport n° </a:t>
            </a:r>
            <a:endParaRPr lang="fr-FR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253804" y="184150"/>
            <a:ext cx="6700949" cy="93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lvl="0"/>
            <a:r>
              <a:rPr lang="fr-FR" dirty="0"/>
              <a:t>Cliquez pour saisir le titre de la diapo</a:t>
            </a:r>
          </a:p>
        </p:txBody>
      </p:sp>
      <p:sp>
        <p:nvSpPr>
          <p:cNvPr id="7" name="Espace réservé du numéro de diapositive 13"/>
          <p:cNvSpPr txBox="1">
            <a:spLocks/>
          </p:cNvSpPr>
          <p:nvPr userDrawn="1"/>
        </p:nvSpPr>
        <p:spPr bwMode="auto">
          <a:xfrm>
            <a:off x="4330700" y="649287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100" b="0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100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emf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4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Feuille Bleue.eps"/>
          <p:cNvPicPr/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75600" y="-76200"/>
            <a:ext cx="9295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Image 20" descr="Logo CORREZE Le Département blanc ss site.eps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34200" y="5837238"/>
            <a:ext cx="2133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275" y="6472238"/>
            <a:ext cx="29527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100" b="1" i="1" smtClean="0">
                <a:solidFill>
                  <a:srgbClr val="4D4D4D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t-BR"/>
              <a:t>CD jj mm aaaa - Rapport n° 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6" r:id="rId5"/>
  </p:sldLayoutIdLst>
  <p:transition spd="med">
    <p:wipe dir="r"/>
  </p:transition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B815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9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0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13"/>
          <p:cNvSpPr txBox="1">
            <a:spLocks/>
          </p:cNvSpPr>
          <p:nvPr userDrawn="1"/>
        </p:nvSpPr>
        <p:spPr bwMode="auto">
          <a:xfrm>
            <a:off x="4330700" y="6516955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200" b="1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1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Image 9" descr="Feuille Verte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6200" y="-7620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Image 20" descr="Logo CORREZE Le Département blanc ss sit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5837238"/>
            <a:ext cx="2133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275" y="6472238"/>
            <a:ext cx="29527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100" b="1" i="1" smtClean="0">
                <a:solidFill>
                  <a:srgbClr val="4D4D4D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t-BR"/>
              <a:t>CD jj mm aaaa - Rapport n° 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</p:sldLayoutIdLst>
  <p:transition spd="med">
    <p:wipe dir="r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B815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13"/>
          <p:cNvSpPr txBox="1">
            <a:spLocks/>
          </p:cNvSpPr>
          <p:nvPr userDrawn="1"/>
        </p:nvSpPr>
        <p:spPr bwMode="auto">
          <a:xfrm>
            <a:off x="4330700" y="6506322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200" b="1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1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Image 6" descr="Feuille Violette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6200" y="-7620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Image 20" descr="Logo CORREZE Le Département blanc ss sit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5837238"/>
            <a:ext cx="2133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275" y="6472238"/>
            <a:ext cx="29527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100" b="1" i="1" smtClean="0">
                <a:solidFill>
                  <a:srgbClr val="4D4D4D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t-BR"/>
              <a:t>CD jj mm aaaa - Rapport n° 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6" r:id="rId3"/>
    <p:sldLayoutId id="2147483683" r:id="rId4"/>
  </p:sldLayoutIdLst>
  <p:transition spd="med">
    <p:wipe dir="r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13"/>
          <p:cNvSpPr txBox="1">
            <a:spLocks/>
          </p:cNvSpPr>
          <p:nvPr userDrawn="1"/>
        </p:nvSpPr>
        <p:spPr bwMode="auto">
          <a:xfrm>
            <a:off x="4330700" y="6503892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200" b="1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1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Image 8" descr="Feuille Orange.eps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6200" y="-76200"/>
            <a:ext cx="9296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Image 20" descr="Logo CORREZE Le Département blanc ss sit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5837238"/>
            <a:ext cx="2133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275" y="6472238"/>
            <a:ext cx="29527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100" b="1" i="1" smtClean="0">
                <a:solidFill>
                  <a:srgbClr val="4D4D4D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t-BR"/>
              <a:t>CD jj mm aaaa - Rapport n° 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3" r:id="rId3"/>
    <p:sldLayoutId id="2147483690" r:id="rId4"/>
  </p:sldLayoutIdLst>
  <p:transition spd="med">
    <p:wipe dir="r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13"/>
          <p:cNvSpPr txBox="1">
            <a:spLocks/>
          </p:cNvSpPr>
          <p:nvPr userDrawn="1"/>
        </p:nvSpPr>
        <p:spPr bwMode="auto">
          <a:xfrm>
            <a:off x="4330700" y="6503892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200" b="1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1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Image 5" descr="Feuille Taupe.eps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76200" y="-76200"/>
            <a:ext cx="9342882" cy="7010400"/>
          </a:xfrm>
          <a:prstGeom prst="rect">
            <a:avLst/>
          </a:prstGeom>
        </p:spPr>
      </p:pic>
      <p:pic>
        <p:nvPicPr>
          <p:cNvPr id="2051" name="Image 20" descr="Logo CORREZE Le Département blanc ss sit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5837238"/>
            <a:ext cx="2133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275" y="6472238"/>
            <a:ext cx="29527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100" b="1" i="1" smtClean="0">
                <a:solidFill>
                  <a:srgbClr val="4D4D4D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t-BR"/>
              <a:t>CD jj mm aaaa - Rapport n° 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00" r:id="rId3"/>
    <p:sldLayoutId id="2147483697" r:id="rId4"/>
  </p:sldLayoutIdLst>
  <p:transition spd="med">
    <p:wipe dir="r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13"/>
          <p:cNvSpPr txBox="1">
            <a:spLocks/>
          </p:cNvSpPr>
          <p:nvPr userDrawn="1"/>
        </p:nvSpPr>
        <p:spPr bwMode="auto">
          <a:xfrm>
            <a:off x="4330700" y="6503892"/>
            <a:ext cx="482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r">
              <a:defRPr sz="1200" b="1" i="1">
                <a:solidFill>
                  <a:srgbClr val="00769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95D2F0-BC0A-4479-AC44-E23B64654694}" type="slidenum">
              <a:rPr kumimoji="0" lang="fr-FR" sz="1200" b="1" i="1" u="none" strike="noStrike" kern="1200" cap="none" spc="0" normalizeH="0" baseline="0" noProof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1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1" name="Image 10" descr="Feuille Bordeaux Grand_2.jpg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522" y="-10886"/>
            <a:ext cx="9140956" cy="6984000"/>
          </a:xfrm>
          <a:prstGeom prst="rect">
            <a:avLst/>
          </a:prstGeom>
        </p:spPr>
      </p:pic>
      <p:pic>
        <p:nvPicPr>
          <p:cNvPr id="2051" name="Image 20" descr="Logo CORREZE Le Département blanc ss site.eps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5837238"/>
            <a:ext cx="2133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275" y="6472238"/>
            <a:ext cx="29527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100" b="1" i="1" smtClean="0">
                <a:solidFill>
                  <a:srgbClr val="4D4D4D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pt-BR"/>
              <a:t>CD jj mm aaaa - Rapport n° 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</p:sldLayoutIdLst>
  <p:transition spd="med">
    <p:wipe dir="r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759E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8"/>
        </a:buBlip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9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mailto:ebosca@correze.f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hyperlink" Target="https://www.archives.correze.fr/les-archives/conseils-aux-administrations/archiver-dans-une-commune/" TargetMode="Externa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.bin"/><Relationship Id="rId4" Type="http://schemas.openxmlformats.org/officeDocument/2006/relationships/hyperlink" Target="file:///\\Srv-wrtouron1\vol1\USERS\P_ARCHIVES\7_ARCHIVES\5_Commune_EPCI\Formation\Bordereau_Elimination_Collectivite_20210630.do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hives.correze.fr/les-archives/conseils-aux-administrations/archiver-dans-une-commun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emf"/><Relationship Id="rId4" Type="http://schemas.openxmlformats.org/officeDocument/2006/relationships/hyperlink" Target="file:///\\Srv-wrtouron1\vol1\USERS\P_ARCHIVES\7_ARCHIVES\5_Commune_EPCI\TableauGestion\Communes_tableau_gestion_20210608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Webinaire ADM 19</a:t>
            </a:r>
          </a:p>
        </p:txBody>
      </p:sp>
      <p:sp>
        <p:nvSpPr>
          <p:cNvPr id="16" name="Sous-titre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Archives et conservation :</a:t>
            </a:r>
          </a:p>
          <a:p>
            <a:r>
              <a:rPr lang="fr-FR" dirty="0"/>
              <a:t>Conseils pratiques, choix du matériel, gestion des locaux</a:t>
            </a:r>
          </a:p>
        </p:txBody>
      </p:sp>
    </p:spTree>
  </p:cSld>
  <p:clrMapOvr>
    <a:masterClrMapping/>
  </p:clrMapOvr>
  <p:transition spd="med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Bien tenir ses dossiers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Comment savoir ce qu’il y a dans une boite ?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2256905"/>
            <a:ext cx="4019203" cy="401920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159" y="2318903"/>
            <a:ext cx="3803074" cy="380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53348"/>
      </p:ext>
    </p:extLst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Bien tenir ses dossiers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- Boites d’archives de 10 cm : identifiées et datées</a:t>
            </a:r>
          </a:p>
        </p:txBody>
      </p:sp>
      <p:sp>
        <p:nvSpPr>
          <p:cNvPr id="5" name="Rectangle 4"/>
          <p:cNvSpPr>
            <a:spLocks noChangeAspect="1"/>
          </p:cNvSpPr>
          <p:nvPr/>
        </p:nvSpPr>
        <p:spPr bwMode="auto">
          <a:xfrm>
            <a:off x="3787938" y="2293146"/>
            <a:ext cx="1598603" cy="3996508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175" marR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</a:endParaRPr>
          </a:p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>
              <a:latin typeface="Arial Rounded MT Bold" panose="020F0704030504030204" pitchFamily="34" charset="0"/>
            </a:endParaRPr>
          </a:p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>
                <a:latin typeface="Arial Rounded MT Bold" panose="020F0704030504030204" pitchFamily="34" charset="0"/>
              </a:rPr>
              <a:t>Permis de construire</a:t>
            </a:r>
          </a:p>
          <a:p>
            <a:pPr marL="3175" marR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>
              <a:latin typeface="Arial Rounded MT Bold" panose="020F0704030504030204" pitchFamily="34" charset="0"/>
            </a:endParaRPr>
          </a:p>
          <a:p>
            <a:pPr marL="3175" marR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>
              <a:latin typeface="Arial Rounded MT Bold" panose="020F0704030504030204" pitchFamily="34" charset="0"/>
            </a:endParaRPr>
          </a:p>
          <a:p>
            <a:pPr marL="3175" marR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>
              <a:latin typeface="Arial Rounded MT Bold" panose="020F0704030504030204" pitchFamily="34" charset="0"/>
            </a:endParaRPr>
          </a:p>
          <a:p>
            <a:pPr marL="3175" marR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>
              <a:latin typeface="Arial Rounded MT Bold" panose="020F0704030504030204" pitchFamily="34" charset="0"/>
            </a:endParaRPr>
          </a:p>
          <a:p>
            <a:pPr marL="3175" marR="0" indent="-3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>
              <a:latin typeface="Arial Rounded MT Bold" panose="020F0704030504030204" pitchFamily="34" charset="0"/>
            </a:endParaRPr>
          </a:p>
          <a:p>
            <a:pPr marL="3175" marR="0" indent="-317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>
                <a:latin typeface="Arial Rounded MT Bold" panose="020F0704030504030204" pitchFamily="34" charset="0"/>
              </a:rPr>
              <a:t>1955-1962</a:t>
            </a:r>
          </a:p>
        </p:txBody>
      </p:sp>
    </p:spTree>
    <p:extLst>
      <p:ext uri="{BB962C8B-B14F-4D97-AF65-F5344CB8AC3E}">
        <p14:creationId xmlns:p14="http://schemas.microsoft.com/office/powerpoint/2010/main" val="1540169273"/>
      </p:ext>
    </p:extLst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Bien tenir ses dossiers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74320" y="1625600"/>
            <a:ext cx="8625840" cy="3342453"/>
          </a:xfrm>
        </p:spPr>
        <p:txBody>
          <a:bodyPr/>
          <a:lstStyle/>
          <a:p>
            <a:r>
              <a:rPr lang="fr-FR" dirty="0"/>
              <a:t>Distinguez dès l’ouverture d’un dossier ce qui se conserve de ce qui s’élimine</a:t>
            </a:r>
          </a:p>
          <a:p>
            <a:endParaRPr lang="fr-FR" dirty="0"/>
          </a:p>
          <a:p>
            <a:r>
              <a:rPr lang="fr-FR" dirty="0"/>
              <a:t>Soit en utilisant des boites distinctes comme par exemple pour la gestion comptable, soit en séparant dans un même dossier les éliminables du reste en les intégrant dans une sous-chemise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234862" y="4212126"/>
            <a:ext cx="1152128" cy="2016224"/>
          </a:xfrm>
          <a:prstGeom prst="rect">
            <a:avLst/>
          </a:prstGeom>
          <a:solidFill>
            <a:srgbClr val="00B0F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Budget</a:t>
            </a:r>
          </a:p>
          <a:p>
            <a:pPr algn="ctr"/>
            <a:r>
              <a:rPr lang="fr-FR" b="1" dirty="0">
                <a:solidFill>
                  <a:schemeClr val="tx2"/>
                </a:solidFill>
              </a:rPr>
              <a:t> 1998</a:t>
            </a:r>
            <a:br>
              <a:rPr lang="fr-FR" b="1" dirty="0">
                <a:solidFill>
                  <a:schemeClr val="tx2"/>
                </a:solidFill>
              </a:rPr>
            </a:br>
            <a:r>
              <a:rPr lang="fr-FR" b="1" dirty="0">
                <a:solidFill>
                  <a:schemeClr val="tx2"/>
                </a:solidFill>
              </a:rPr>
              <a:t>- 2005</a:t>
            </a:r>
          </a:p>
          <a:p>
            <a:pPr algn="ctr"/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fr-F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86990" y="4212126"/>
            <a:ext cx="1152128" cy="2016224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Factures</a:t>
            </a:r>
          </a:p>
          <a:p>
            <a:pPr algn="ctr"/>
            <a:r>
              <a:rPr lang="fr-FR" b="1" dirty="0">
                <a:solidFill>
                  <a:schemeClr val="tx2"/>
                </a:solidFill>
              </a:rPr>
              <a:t>2005</a:t>
            </a:r>
          </a:p>
          <a:p>
            <a:pPr algn="ctr"/>
            <a:endParaRPr lang="fr-FR" b="1" dirty="0">
              <a:solidFill>
                <a:schemeClr val="tx2"/>
              </a:solidFill>
            </a:endParaRPr>
          </a:p>
          <a:p>
            <a:pPr algn="ctr"/>
            <a:r>
              <a:rPr lang="fr-FR" sz="1400" b="1" dirty="0">
                <a:solidFill>
                  <a:schemeClr val="tx2"/>
                </a:solidFill>
              </a:rPr>
              <a:t>Elimination 2016</a:t>
            </a:r>
          </a:p>
        </p:txBody>
      </p:sp>
    </p:spTree>
    <p:extLst>
      <p:ext uri="{BB962C8B-B14F-4D97-AF65-F5344CB8AC3E}">
        <p14:creationId xmlns:p14="http://schemas.microsoft.com/office/powerpoint/2010/main" val="3968307419"/>
      </p:ext>
    </p:extLst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Protéger ses documents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74320" y="1625600"/>
            <a:ext cx="8625840" cy="830997"/>
          </a:xfrm>
        </p:spPr>
        <p:txBody>
          <a:bodyPr/>
          <a:lstStyle/>
          <a:p>
            <a:r>
              <a:rPr lang="fr-FR" dirty="0"/>
              <a:t>Evitez le ruban adhésif, les élastiques et les éléments en métal qui vieillissent particulièrement mal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28" y="2567073"/>
            <a:ext cx="6057207" cy="340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60487"/>
      </p:ext>
    </p:extLst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331404B-2980-41E2-B1CA-B79C1EDD9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Prochaine séance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53B8E89-BB2D-4E25-B3E9-D32A30C731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4320" y="1625600"/>
            <a:ext cx="8625840" cy="120032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70C0"/>
                </a:solidFill>
              </a:rPr>
              <a:t>04/02/2025</a:t>
            </a:r>
            <a:r>
              <a:rPr lang="fr-FR" dirty="0"/>
              <a:t> : Archives et gestion des risques : prévention et gestion des sinistres (incendie et inondations) ; restauration des documents d’archives</a:t>
            </a:r>
          </a:p>
        </p:txBody>
      </p:sp>
    </p:spTree>
    <p:extLst>
      <p:ext uri="{BB962C8B-B14F-4D97-AF65-F5344CB8AC3E}">
        <p14:creationId xmlns:p14="http://schemas.microsoft.com/office/powerpoint/2010/main" val="3574918221"/>
      </p:ext>
    </p:extLst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 en cas de doutes ?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518160" y="5299825"/>
            <a:ext cx="8625840" cy="461665"/>
          </a:xfrm>
        </p:spPr>
        <p:txBody>
          <a:bodyPr/>
          <a:lstStyle/>
          <a:p>
            <a:r>
              <a:rPr lang="fr-FR" dirty="0"/>
              <a:t>Hotline : </a:t>
            </a:r>
            <a:r>
              <a:rPr lang="fr-FR" dirty="0">
                <a:hlinkClick r:id="rId2"/>
              </a:rPr>
              <a:t>ebosca@correze.fr</a:t>
            </a:r>
            <a:r>
              <a:rPr lang="fr-FR" dirty="0"/>
              <a:t> 5j/7 </a:t>
            </a:r>
          </a:p>
        </p:txBody>
      </p:sp>
      <p:pic>
        <p:nvPicPr>
          <p:cNvPr id="5" name="Picture 3" descr="illus_guide_commu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255" y="1005839"/>
            <a:ext cx="5173011" cy="38140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8525875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Archives et conservation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328913" y="1766917"/>
            <a:ext cx="8625840" cy="4228850"/>
          </a:xfrm>
        </p:spPr>
        <p:txBody>
          <a:bodyPr/>
          <a:lstStyle/>
          <a:p>
            <a:r>
              <a:rPr lang="fr-FR" dirty="0">
                <a:latin typeface="+mn-lt"/>
              </a:rPr>
              <a:t>Rappel réglementaire :</a:t>
            </a:r>
          </a:p>
          <a:p>
            <a:endParaRPr lang="fr-FR" b="1" dirty="0">
              <a:solidFill>
                <a:srgbClr val="0070C0"/>
              </a:solidFill>
              <a:latin typeface="+mn-lt"/>
            </a:endParaRPr>
          </a:p>
          <a:p>
            <a:r>
              <a:rPr lang="fr-FR" b="1" dirty="0">
                <a:solidFill>
                  <a:srgbClr val="0070C0"/>
                </a:solidFill>
                <a:latin typeface="+mn-lt"/>
              </a:rPr>
              <a:t>Article L212.6 du Code du Patrimoine :</a:t>
            </a:r>
          </a:p>
          <a:p>
            <a:endParaRPr lang="fr-FR" b="1" dirty="0">
              <a:solidFill>
                <a:srgbClr val="0070C0"/>
              </a:solidFill>
              <a:latin typeface="+mn-lt"/>
            </a:endParaRPr>
          </a:p>
          <a:p>
            <a:r>
              <a:rPr lang="fr-FR" dirty="0"/>
              <a:t>« Les collectivités territoriales sont propriétaires de leurs archives. Elles en assurent elles-mêmes la conservation et la mise en valeur. »</a:t>
            </a:r>
            <a:endParaRPr lang="fr-FR" b="1" dirty="0">
              <a:solidFill>
                <a:srgbClr val="0070C0"/>
              </a:solidFill>
              <a:latin typeface="+mn-lt"/>
            </a:endParaRPr>
          </a:p>
          <a:p>
            <a:endParaRPr lang="fr-FR" b="1" dirty="0">
              <a:solidFill>
                <a:srgbClr val="0070C0"/>
              </a:solidFill>
              <a:latin typeface="+mn-lt"/>
            </a:endParaRPr>
          </a:p>
          <a:p>
            <a:r>
              <a:rPr lang="fr-FR" b="1" dirty="0">
                <a:solidFill>
                  <a:srgbClr val="0070C0"/>
                </a:solidFill>
                <a:latin typeface="+mn-lt"/>
              </a:rPr>
              <a:t>La gestion des archives est une compétence pleine et entière de la commune qui se doit d’en assurer la conservation. </a:t>
            </a:r>
          </a:p>
        </p:txBody>
      </p:sp>
    </p:spTree>
    <p:extLst>
      <p:ext uri="{BB962C8B-B14F-4D97-AF65-F5344CB8AC3E}">
        <p14:creationId xmlns:p14="http://schemas.microsoft.com/office/powerpoint/2010/main" val="871223133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Archives et conservation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-831273" y="1638319"/>
            <a:ext cx="8625840" cy="461665"/>
          </a:xfrm>
        </p:spPr>
        <p:txBody>
          <a:bodyPr/>
          <a:lstStyle/>
          <a:p>
            <a:pPr algn="ctr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Conserver je veux bien mais combien ça coûte ?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783" y="2818014"/>
            <a:ext cx="2413636" cy="24136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4" y="2818014"/>
            <a:ext cx="2808862" cy="234696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830028" y="2356658"/>
            <a:ext cx="2470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conservation préventive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230783" y="2356658"/>
            <a:ext cx="22043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conservation curative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08369" y="5561076"/>
            <a:ext cx="771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En archivistique aussi, il vaut mieux prévenir que guérir</a:t>
            </a:r>
          </a:p>
        </p:txBody>
      </p:sp>
    </p:spTree>
    <p:extLst>
      <p:ext uri="{BB962C8B-B14F-4D97-AF65-F5344CB8AC3E}">
        <p14:creationId xmlns:p14="http://schemas.microsoft.com/office/powerpoint/2010/main" val="3823993926"/>
      </p:ext>
    </p:extLst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Facteurs de risque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74320" y="1625600"/>
            <a:ext cx="8625840" cy="2160591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fr-FR" dirty="0"/>
              <a:t>Feu : destruction totale ou partielle des documents</a:t>
            </a:r>
          </a:p>
          <a:p>
            <a:pPr marL="342900" indent="-342900">
              <a:buFontTx/>
              <a:buChar char="-"/>
            </a:pPr>
            <a:r>
              <a:rPr lang="fr-FR" dirty="0"/>
              <a:t>Eau : altération à court terme + dommages à longs termes</a:t>
            </a:r>
          </a:p>
          <a:p>
            <a:pPr marL="342900" indent="-342900">
              <a:buFontTx/>
              <a:buChar char="-"/>
            </a:pPr>
            <a:r>
              <a:rPr lang="fr-FR" dirty="0"/>
              <a:t>Homme : mauvaises manipulations, perte, vol, dégradations volontaires ou involontaires</a:t>
            </a:r>
          </a:p>
          <a:p>
            <a:pPr marL="342900" indent="-342900">
              <a:buFontTx/>
              <a:buChar char="-"/>
            </a:pPr>
            <a:r>
              <a:rPr lang="fr-FR" dirty="0"/>
              <a:t>Nuisibles : rongeurs, insectes, moisissures</a:t>
            </a:r>
          </a:p>
        </p:txBody>
      </p:sp>
    </p:spTree>
    <p:extLst>
      <p:ext uri="{BB962C8B-B14F-4D97-AF65-F5344CB8AC3E}">
        <p14:creationId xmlns:p14="http://schemas.microsoft.com/office/powerpoint/2010/main" val="903472841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Bien choisir son local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74320" y="1625600"/>
            <a:ext cx="8625840" cy="461665"/>
          </a:xfrm>
        </p:spPr>
        <p:txBody>
          <a:bodyPr/>
          <a:lstStyle/>
          <a:p>
            <a:r>
              <a:rPr lang="fr-FR" dirty="0"/>
              <a:t>Le grenier n’est pas un local d’archives</a:t>
            </a:r>
          </a:p>
        </p:txBody>
      </p:sp>
      <p:pic>
        <p:nvPicPr>
          <p:cNvPr id="1026" name="ymail_attachmentIdca81da46-3a62-4619-8221-528c996a829b" descr="ca81da46-3a62-4619-8221-528c996a829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58" y="2257369"/>
            <a:ext cx="4440842" cy="333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ymail_attachmentIdae0359fb-822b-4f99-9ad5-4710b47bb4c3" descr="ae0359fb-822b-4f99-9ad5-4710b47bb4c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03328" y="2728125"/>
            <a:ext cx="3268429" cy="245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067478"/>
      </p:ext>
    </p:extLst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Bien choisir son local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Un local d’archives est un local dédié, adapté, équipé et sécurisé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60" y="2293144"/>
            <a:ext cx="4591396" cy="344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96608"/>
      </p:ext>
    </p:extLst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Bien choisir son local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518160" y="5331893"/>
            <a:ext cx="8625840" cy="830997"/>
          </a:xfrm>
        </p:spPr>
        <p:txBody>
          <a:bodyPr/>
          <a:lstStyle/>
          <a:p>
            <a:r>
              <a:rPr lang="fr-FR" dirty="0"/>
              <a:t>Le manque d’espace n’est pas une fatalité la solution est simple : buvez, éliminez !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443" y="1195277"/>
            <a:ext cx="5630919" cy="381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2638"/>
      </p:ext>
    </p:extLst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B6AFC-4D6E-43FB-A9EA-EE62ECB2EC48}" type="slidenum">
              <a:rPr lang="fr-FR"/>
              <a:pPr/>
              <a:t>8</a:t>
            </a:fld>
            <a:endParaRPr lang="fr-FR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36763" y="488950"/>
            <a:ext cx="6707187" cy="941388"/>
          </a:xfrm>
        </p:spPr>
        <p:txBody>
          <a:bodyPr/>
          <a:lstStyle/>
          <a:p>
            <a:pPr algn="r"/>
            <a:r>
              <a:rPr lang="fr-FR" dirty="0">
                <a:solidFill>
                  <a:srgbClr val="007699"/>
                </a:solidFill>
              </a:rPr>
              <a:t>Les éliminations règlementaires</a:t>
            </a:r>
          </a:p>
        </p:txBody>
      </p:sp>
      <p:graphicFrame>
        <p:nvGraphicFramePr>
          <p:cNvPr id="63490" name="Object 2">
            <a:hlinkClick r:id="rId4" action="ppaction://hlinkfile"/>
          </p:cNvPr>
          <p:cNvGraphicFramePr>
            <a:graphicFrameLocks noChangeAspect="1"/>
          </p:cNvGraphicFramePr>
          <p:nvPr>
            <p:extLst/>
          </p:nvPr>
        </p:nvGraphicFramePr>
        <p:xfrm>
          <a:off x="495300" y="1557338"/>
          <a:ext cx="3659188" cy="477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5" imgW="6945396" imgH="9072326" progId="Word.Document.8">
                  <p:embed/>
                </p:oleObj>
              </mc:Choice>
              <mc:Fallback>
                <p:oleObj name="Document" r:id="rId5" imgW="6945396" imgH="9072326" progId="Word.Document.8">
                  <p:embed/>
                  <p:pic>
                    <p:nvPicPr>
                      <p:cNvPr id="63490" name="Object 2">
                        <a:hlinkClick r:id="rId4" action="ppaction://hlinkfile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1557338"/>
                        <a:ext cx="3659188" cy="47799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010150" y="1652954"/>
            <a:ext cx="3733800" cy="339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Modèle de bordereau d’élimination disponible sur le site internet des Archives départementales (</a:t>
            </a:r>
            <a:r>
              <a:rPr lang="fr-FR" dirty="0">
                <a:hlinkClick r:id="rId7"/>
              </a:rPr>
              <a:t>https://www.archives.correze.fr/les-archives/conseils-aux-administrations/archiver-dans-une-commune/</a:t>
            </a:r>
            <a:r>
              <a:rPr lang="fr-F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 renvoyer par courrier postal aux Archives départementales en 2 exemplaires originaux signés par le maire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Conserver précieusement l'exemplaire contre-signé reçu en retour</a:t>
            </a:r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7B6AFC-4D6E-43FB-A9EA-EE62ECB2EC48}" type="slidenum">
              <a:rPr lang="fr-FR"/>
              <a:pPr/>
              <a:t>9</a:t>
            </a:fld>
            <a:endParaRPr lang="fr-FR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4488" y="488950"/>
            <a:ext cx="4589462" cy="941388"/>
          </a:xfrm>
        </p:spPr>
        <p:txBody>
          <a:bodyPr/>
          <a:lstStyle/>
          <a:p>
            <a:pPr algn="r"/>
            <a:r>
              <a:rPr lang="fr-FR" dirty="0">
                <a:solidFill>
                  <a:srgbClr val="007699"/>
                </a:solidFill>
              </a:rPr>
              <a:t>En pratique…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783096" y="1810105"/>
            <a:ext cx="28926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800" dirty="0"/>
              <a:t>Utiliser le </a:t>
            </a:r>
            <a:r>
              <a:rPr lang="fr-FR" sz="1800" b="1" dirty="0"/>
              <a:t>tableau de gestion </a:t>
            </a:r>
            <a:r>
              <a:rPr lang="fr-FR" sz="1800" dirty="0"/>
              <a:t>disponible sur le site internet des Archives départementales (</a:t>
            </a:r>
            <a:r>
              <a:rPr lang="fr-FR" sz="1800" dirty="0">
                <a:hlinkClick r:id="rId3"/>
              </a:rPr>
              <a:t>https://www.archives.correze.fr/les-archives/conseils-aux-administrations/archiver-dans-une-commune/</a:t>
            </a:r>
            <a:r>
              <a:rPr lang="fr-FR" sz="1800" dirty="0"/>
              <a:t>) pour connaître la durée de conservation des documents et leur sort final</a:t>
            </a:r>
          </a:p>
        </p:txBody>
      </p:sp>
      <p:pic>
        <p:nvPicPr>
          <p:cNvPr id="2" name="Image 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37" y="1823677"/>
            <a:ext cx="5619259" cy="340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04235"/>
      </p:ext>
    </p:extLst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BLEU">
  <a:themeElements>
    <a:clrScheme name="1_PWT_charte2015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6600"/>
      </a:hlink>
      <a:folHlink>
        <a:srgbClr val="FF6600"/>
      </a:folHlink>
    </a:clrScheme>
    <a:fontScheme name="1_PWT_charte201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175" marR="0" indent="-31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175" marR="0" indent="-31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_PWT_charte20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ERT">
  <a:themeElements>
    <a:clrScheme name="1_PWT_charte2015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6600"/>
      </a:hlink>
      <a:folHlink>
        <a:srgbClr val="FF6600"/>
      </a:folHlink>
    </a:clrScheme>
    <a:fontScheme name="1_PWT_charte201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175" marR="0" indent="-31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175" marR="0" indent="-31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_PWT_charte20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IOLET">
  <a:themeElements>
    <a:clrScheme name="1_PWT_charte2015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6600"/>
      </a:hlink>
      <a:folHlink>
        <a:srgbClr val="FF6600"/>
      </a:folHlink>
    </a:clrScheme>
    <a:fontScheme name="1_PWT_charte201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175" marR="0" indent="-31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175" marR="0" indent="-31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_PWT_charte20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RANGE">
  <a:themeElements>
    <a:clrScheme name="1_PWT_charte2015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6600"/>
      </a:hlink>
      <a:folHlink>
        <a:srgbClr val="FF6600"/>
      </a:folHlink>
    </a:clrScheme>
    <a:fontScheme name="1_PWT_charte201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175" marR="0" indent="-31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175" marR="0" indent="-31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_PWT_charte20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GRIS">
  <a:themeElements>
    <a:clrScheme name="1_PWT_charte2015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6600"/>
      </a:hlink>
      <a:folHlink>
        <a:srgbClr val="FF6600"/>
      </a:folHlink>
    </a:clrScheme>
    <a:fontScheme name="1_PWT_charte201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175" marR="0" indent="-31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175" marR="0" indent="-31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_PWT_charte20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GRIS">
  <a:themeElements>
    <a:clrScheme name="1_PWT_charte2015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6600"/>
      </a:hlink>
      <a:folHlink>
        <a:srgbClr val="FF6600"/>
      </a:folHlink>
    </a:clrScheme>
    <a:fontScheme name="1_PWT_charte2015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175" marR="0" indent="-31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175" marR="0" indent="-3175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fr-FR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_PWT_charte20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WT_charte20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WT_charte2015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660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CD19_Modele diaporama_6 couleurs_2017</Template>
  <TotalTime>143</TotalTime>
  <Words>448</Words>
  <Application>Microsoft Office PowerPoint</Application>
  <PresentationFormat>Affichage à l'écran (4:3)</PresentationFormat>
  <Paragraphs>66</Paragraphs>
  <Slides>15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6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6" baseType="lpstr">
      <vt:lpstr>Arial</vt:lpstr>
      <vt:lpstr>Arial Rounded MT Bold</vt:lpstr>
      <vt:lpstr>Calibri</vt:lpstr>
      <vt:lpstr>Futura Light</vt:lpstr>
      <vt:lpstr>BLEU</vt:lpstr>
      <vt:lpstr>VERT</vt:lpstr>
      <vt:lpstr>VIOLET</vt:lpstr>
      <vt:lpstr>ORANGE</vt:lpstr>
      <vt:lpstr>GRIS</vt:lpstr>
      <vt:lpstr>1_GRIS</vt:lpstr>
      <vt:lpstr>Document</vt:lpstr>
      <vt:lpstr>Webinaire ADM 19</vt:lpstr>
      <vt:lpstr>Archives et conservation</vt:lpstr>
      <vt:lpstr>Archives et conservation</vt:lpstr>
      <vt:lpstr>Facteurs de risque</vt:lpstr>
      <vt:lpstr>Bien choisir son local</vt:lpstr>
      <vt:lpstr>Bien choisir son local</vt:lpstr>
      <vt:lpstr>Bien choisir son local</vt:lpstr>
      <vt:lpstr>Les éliminations règlementaires</vt:lpstr>
      <vt:lpstr>En pratique…</vt:lpstr>
      <vt:lpstr>Bien tenir ses dossiers</vt:lpstr>
      <vt:lpstr>Bien tenir ses dossiers</vt:lpstr>
      <vt:lpstr>Bien tenir ses dossiers</vt:lpstr>
      <vt:lpstr>Protéger ses documents</vt:lpstr>
      <vt:lpstr>Prochaine séance</vt:lpstr>
      <vt:lpstr>Et en cas de doutes ?</vt:lpstr>
    </vt:vector>
  </TitlesOfParts>
  <Company>CD19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Webinaire ADM 19</dc:title>
  <dc:creator>BOSCA Emmanuel</dc:creator>
  <cp:lastModifiedBy>BOSCA Emmanuel</cp:lastModifiedBy>
  <cp:revision>13</cp:revision>
  <dcterms:created xsi:type="dcterms:W3CDTF">2021-10-08T11:43:23Z</dcterms:created>
  <dcterms:modified xsi:type="dcterms:W3CDTF">2025-01-21T08:49:47Z</dcterms:modified>
</cp:coreProperties>
</file>